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8" r:id="rId2"/>
    <p:sldId id="335" r:id="rId3"/>
    <p:sldId id="356" r:id="rId4"/>
    <p:sldId id="362" r:id="rId5"/>
    <p:sldId id="363" r:id="rId6"/>
    <p:sldId id="368" r:id="rId7"/>
    <p:sldId id="347" r:id="rId8"/>
    <p:sldId id="381" r:id="rId9"/>
    <p:sldId id="375" r:id="rId10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D24E"/>
    <a:srgbClr val="FFFF66"/>
    <a:srgbClr val="1DC4FF"/>
    <a:srgbClr val="0066FF"/>
    <a:srgbClr val="81DF81"/>
    <a:srgbClr val="7CD749"/>
    <a:srgbClr val="FFFF99"/>
    <a:srgbClr val="E9E917"/>
    <a:srgbClr val="F8DD14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90" autoAdjust="0"/>
    <p:restoredTop sz="98934" autoAdjust="0"/>
  </p:normalViewPr>
  <p:slideViewPr>
    <p:cSldViewPr>
      <p:cViewPr>
        <p:scale>
          <a:sx n="83" d="100"/>
          <a:sy n="83" d="100"/>
        </p:scale>
        <p:origin x="-1776" y="-7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019049607514871E-2"/>
          <c:y val="1.9780151009944041E-2"/>
          <c:w val="0.90839419291338586"/>
          <c:h val="0.924306817216387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0"/>
                  <c:y val="-8.93009074941040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204249336280085E-3"/>
                  <c:y val="-4.46504537470520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5612748008841929E-3"/>
                  <c:y val="1.3395487702491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(профицит)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626.1</c:v>
                </c:pt>
                <c:pt idx="1">
                  <c:v>641.20000000000005</c:v>
                </c:pt>
                <c:pt idx="2">
                  <c:v>-15.100000000000023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-1.5204249336280642E-3"/>
                  <c:y val="-6.697568062057805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816997345122569E-3"/>
                  <c:y val="4.744550183594228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971849859937467E-7"/>
                  <c:y val="7.173429393921069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(профицит)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210</c:v>
                </c:pt>
                <c:pt idx="1">
                  <c:v>192.5</c:v>
                </c:pt>
                <c:pt idx="2">
                  <c:v>17.5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880896"/>
        <c:axId val="67367424"/>
      </c:barChart>
      <c:catAx>
        <c:axId val="132880896"/>
        <c:scaling>
          <c:orientation val="minMax"/>
        </c:scaling>
        <c:delete val="0"/>
        <c:axPos val="b"/>
        <c:majorTickMark val="none"/>
        <c:minorTickMark val="none"/>
        <c:tickLblPos val="low"/>
        <c:txPr>
          <a:bodyPr/>
          <a:lstStyle/>
          <a:p>
            <a:pPr>
              <a:defRPr sz="1600" b="1"/>
            </a:pPr>
            <a:endParaRPr lang="ru-RU"/>
          </a:p>
        </c:txPr>
        <c:crossAx val="67367424"/>
        <c:crosses val="autoZero"/>
        <c:auto val="1"/>
        <c:lblAlgn val="ctr"/>
        <c:lblOffset val="200"/>
        <c:noMultiLvlLbl val="0"/>
      </c:catAx>
      <c:valAx>
        <c:axId val="67367424"/>
        <c:scaling>
          <c:orientation val="minMax"/>
          <c:min val="-50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2880896"/>
        <c:crosses val="autoZero"/>
        <c:crossBetween val="between"/>
        <c:majorUnit val="50"/>
      </c:valAx>
      <c:spPr>
        <a:noFill/>
      </c:spPr>
    </c:plotArea>
    <c:legend>
      <c:legendPos val="r"/>
      <c:layout>
        <c:manualLayout>
          <c:xMode val="edge"/>
          <c:yMode val="edge"/>
          <c:x val="0.6707398890544729"/>
          <c:y val="0.16495143296314474"/>
          <c:w val="0.31964120844810345"/>
          <c:h val="0.23465203212714927"/>
        </c:manualLayout>
      </c:layout>
      <c:overlay val="0"/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638976384295935E-2"/>
          <c:y val="4.9041559484843567E-2"/>
          <c:w val="0.91876953541952822"/>
          <c:h val="0.669612000218167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полуг. 2021год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1971627320586302E-3"/>
                  <c:y val="6.78257971336518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971627320586302E-3"/>
                  <c:y val="1.38373514053993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9929068301465758E-3"/>
                  <c:y val="1.4011220975447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РАСХОДЫ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127.6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полуг. 2022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781557758381097E-2"/>
                  <c:y val="-1.5738457835169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985813660293151E-3"/>
                  <c:y val="7.8713934143088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722794594824807E-16"/>
                  <c:y val="1.1931822390104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РАСХОДЫ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192.5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134055936"/>
        <c:axId val="109073472"/>
        <c:axId val="166565760"/>
      </c:bar3DChart>
      <c:catAx>
        <c:axId val="1340559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09073472"/>
        <c:crosses val="autoZero"/>
        <c:auto val="1"/>
        <c:lblAlgn val="ctr"/>
        <c:lblOffset val="100"/>
        <c:noMultiLvlLbl val="0"/>
      </c:catAx>
      <c:valAx>
        <c:axId val="109073472"/>
        <c:scaling>
          <c:orientation val="minMax"/>
          <c:min val="5"/>
        </c:scaling>
        <c:delete val="0"/>
        <c:axPos val="l"/>
        <c:numFmt formatCode="General" sourceLinked="1"/>
        <c:majorTickMark val="none"/>
        <c:minorTickMark val="none"/>
        <c:tickLblPos val="nextTo"/>
        <c:crossAx val="134055936"/>
        <c:crosses val="autoZero"/>
        <c:crossBetween val="between"/>
      </c:valAx>
      <c:serAx>
        <c:axId val="166565760"/>
        <c:scaling>
          <c:orientation val="minMax"/>
        </c:scaling>
        <c:delete val="0"/>
        <c:axPos val="b"/>
        <c:majorTickMark val="out"/>
        <c:minorTickMark val="none"/>
        <c:tickLblPos val="nextTo"/>
        <c:crossAx val="109073472"/>
        <c:crosses val="autoZero"/>
      </c:ser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317911716974331E-2"/>
          <c:y val="2.8861775852465708E-2"/>
          <c:w val="0.96373715485402967"/>
          <c:h val="0.7340051633035226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Бюджетный кредит, млн. рублей</c:v>
                </c:pt>
              </c:strCache>
            </c:strRef>
          </c:tx>
          <c:spPr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8,8 млн. </a:t>
                    </a:r>
                    <a:r>
                      <a:rPr lang="ru-RU" dirty="0" err="1" smtClean="0"/>
                      <a:t>руб</a:t>
                    </a:r>
                    <a:endParaRPr lang="ru-RU" dirty="0" smtClean="0"/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7,3</a:t>
                    </a:r>
                  </a:p>
                  <a:p>
                    <a:r>
                      <a:rPr lang="ru-RU" dirty="0" smtClean="0"/>
                      <a:t> млн. руб.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по состоянию на 01.01.2022</c:v>
                </c:pt>
                <c:pt idx="1">
                  <c:v>по состоянию на 01.07.2022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8.8000000000000007</c:v>
                </c:pt>
                <c:pt idx="1">
                  <c:v>7.3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63844352"/>
        <c:axId val="108978752"/>
        <c:axId val="0"/>
      </c:bar3DChart>
      <c:catAx>
        <c:axId val="6384435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08978752"/>
        <c:crosses val="autoZero"/>
        <c:auto val="1"/>
        <c:lblAlgn val="ctr"/>
        <c:lblOffset val="100"/>
        <c:noMultiLvlLbl val="0"/>
      </c:catAx>
      <c:valAx>
        <c:axId val="108978752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6384435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1733996936120232"/>
          <c:h val="0.959981491254058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ED24E"/>
            </a:solidFill>
          </c:spPr>
          <c:invertIfNegative val="0"/>
          <c:dLbls>
            <c:dLbl>
              <c:idx val="0"/>
              <c:layout>
                <c:manualLayout>
                  <c:x val="1.2944535214741714E-2"/>
                  <c:y val="0.33559157007246115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Расходы </a:t>
                    </a:r>
                    <a:endParaRPr lang="ru-RU" sz="1400" dirty="0" smtClean="0"/>
                  </a:p>
                  <a:p>
                    <a:r>
                      <a:rPr lang="ru-RU" sz="1400" dirty="0" smtClean="0"/>
                      <a:t>бюджета </a:t>
                    </a:r>
                  </a:p>
                  <a:p>
                    <a:r>
                      <a:rPr lang="ru-RU" sz="1400" dirty="0" smtClean="0"/>
                      <a:t>МО</a:t>
                    </a:r>
                    <a:r>
                      <a:rPr lang="ru-RU" sz="1400" baseline="0" dirty="0" smtClean="0"/>
                      <a:t> </a:t>
                    </a:r>
                    <a:r>
                      <a:rPr lang="ru-RU" sz="1400" baseline="0" dirty="0" err="1" smtClean="0"/>
                      <a:t>Арсеньевский</a:t>
                    </a:r>
                    <a:r>
                      <a:rPr lang="ru-RU" sz="1400" dirty="0" smtClean="0"/>
                      <a:t>:</a:t>
                    </a:r>
                  </a:p>
                  <a:p>
                    <a:endParaRPr lang="ru-RU" sz="1400" dirty="0" smtClean="0"/>
                  </a:p>
                  <a:p>
                    <a:r>
                      <a:rPr lang="ru-RU" sz="1400" dirty="0" smtClean="0"/>
                      <a:t>192,5 млн. </a:t>
                    </a:r>
                  </a:p>
                  <a:p>
                    <a:r>
                      <a:rPr lang="ru-RU" sz="1400" dirty="0" smtClean="0"/>
                      <a:t>рублей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4722676073708423E-3"/>
                  <c:y val="0.3061966880223185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Программные </a:t>
                    </a:r>
                    <a:r>
                      <a:rPr lang="ru-RU" sz="1400" dirty="0" smtClean="0"/>
                      <a:t>расходы:</a:t>
                    </a:r>
                  </a:p>
                  <a:p>
                    <a:r>
                      <a:rPr lang="ru-RU" sz="1400" dirty="0" smtClean="0"/>
                      <a:t>173,7 млн. </a:t>
                    </a:r>
                  </a:p>
                  <a:p>
                    <a:r>
                      <a:rPr lang="ru-RU" sz="1400" dirty="0" smtClean="0"/>
                      <a:t>рублей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Расходы бюджета МО Арсеньевский район</c:v>
                </c:pt>
                <c:pt idx="1">
                  <c:v>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192.5</c:v>
                </c:pt>
                <c:pt idx="1">
                  <c:v>173.7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66659328"/>
        <c:axId val="63623104"/>
        <c:axId val="0"/>
      </c:bar3DChart>
      <c:catAx>
        <c:axId val="66659328"/>
        <c:scaling>
          <c:orientation val="minMax"/>
        </c:scaling>
        <c:delete val="1"/>
        <c:axPos val="b"/>
        <c:majorTickMark val="out"/>
        <c:minorTickMark val="none"/>
        <c:tickLblPos val="nextTo"/>
        <c:crossAx val="63623104"/>
        <c:crosses val="autoZero"/>
        <c:auto val="1"/>
        <c:lblAlgn val="ctr"/>
        <c:lblOffset val="100"/>
        <c:noMultiLvlLbl val="0"/>
      </c:catAx>
      <c:valAx>
        <c:axId val="63623104"/>
        <c:scaling>
          <c:orientation val="minMax"/>
          <c:max val="75"/>
          <c:min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66659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937349873002619E-2"/>
          <c:y val="1.9145276924396215E-2"/>
          <c:w val="0.90839419291338586"/>
          <c:h val="0.924306817216387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-3.0408498672561284E-3"/>
                  <c:y val="1.116261343676300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1.786018149882080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(профицит)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131.6</c:v>
                </c:pt>
                <c:pt idx="1">
                  <c:v>127.6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год2</c:v>
                </c:pt>
              </c:strCache>
            </c:strRef>
          </c:tx>
          <c:spPr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c:spPr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(профицит)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210</c:v>
                </c:pt>
                <c:pt idx="1">
                  <c:v>192.5</c:v>
                </c:pt>
                <c:pt idx="2">
                  <c:v>17.5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4054912"/>
        <c:axId val="133833280"/>
      </c:barChart>
      <c:catAx>
        <c:axId val="134054912"/>
        <c:scaling>
          <c:orientation val="minMax"/>
        </c:scaling>
        <c:delete val="0"/>
        <c:axPos val="b"/>
        <c:majorTickMark val="none"/>
        <c:minorTickMark val="none"/>
        <c:tickLblPos val="low"/>
        <c:txPr>
          <a:bodyPr/>
          <a:lstStyle/>
          <a:p>
            <a:pPr>
              <a:defRPr sz="1600" b="1"/>
            </a:pPr>
            <a:endParaRPr lang="ru-RU"/>
          </a:p>
        </c:txPr>
        <c:crossAx val="133833280"/>
        <c:crosses val="autoZero"/>
        <c:auto val="1"/>
        <c:lblAlgn val="ctr"/>
        <c:lblOffset val="200"/>
        <c:noMultiLvlLbl val="0"/>
      </c:catAx>
      <c:valAx>
        <c:axId val="133833280"/>
        <c:scaling>
          <c:orientation val="minMax"/>
          <c:min val="-50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40549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6161733945270451"/>
          <c:y val="0.14039368340226613"/>
          <c:w val="0.31964120844810345"/>
          <c:h val="0.23465203212714927"/>
        </c:manualLayout>
      </c:layout>
      <c:overlay val="0"/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2406751160570007E-2"/>
          <c:y val="9.6175921266484998E-2"/>
          <c:w val="0.91798658956692913"/>
          <c:h val="0.8295113909011201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4ED24E"/>
            </a:solidFill>
            <a:ln>
              <a:noFill/>
            </a:ln>
            <a:effectLst>
              <a:innerShdw blurRad="114300" dir="7200000">
                <a:srgbClr val="FF0000"/>
              </a:innerShd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2.8485265017611616E-2"/>
                  <c:y val="-5.1819351778027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248432935754959E-2"/>
                  <c:y val="-4.949268137981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625E-2"/>
                  <c:y val="-1.4062499134934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625E-2"/>
                  <c:y val="-1.64062489907573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0937499999999885E-2"/>
                  <c:y val="-1.4062499134934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0937499999999999E-2"/>
                  <c:y val="-1.1718749279112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34375E-2"/>
                  <c:y val="-1.8749998846579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1 полуг. 2021</c:v>
                </c:pt>
                <c:pt idx="1">
                  <c:v>1 полуг. 2022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30.7</c:v>
                </c:pt>
                <c:pt idx="1">
                  <c:v>48.5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8294784"/>
        <c:axId val="133835584"/>
        <c:axId val="0"/>
      </c:bar3DChart>
      <c:catAx>
        <c:axId val="5829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3835584"/>
        <c:crosses val="autoZero"/>
        <c:auto val="1"/>
        <c:lblAlgn val="ctr"/>
        <c:lblOffset val="100"/>
        <c:noMultiLvlLbl val="0"/>
      </c:catAx>
      <c:valAx>
        <c:axId val="133835584"/>
        <c:scaling>
          <c:orientation val="minMax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294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solidFill>
                  <a:schemeClr val="tx1"/>
                </a:solidFill>
              </a:rPr>
              <a:t>1 </a:t>
            </a:r>
            <a:r>
              <a:rPr lang="ru-RU" sz="2400" dirty="0" err="1" smtClean="0">
                <a:solidFill>
                  <a:schemeClr val="tx1"/>
                </a:solidFill>
              </a:rPr>
              <a:t>полуг</a:t>
            </a:r>
            <a:r>
              <a:rPr lang="ru-RU" sz="2400" dirty="0" smtClean="0">
                <a:solidFill>
                  <a:schemeClr val="tx1"/>
                </a:solidFill>
              </a:rPr>
              <a:t>. 2021 год</a:t>
            </a:r>
            <a:endParaRPr lang="ru-RU" sz="24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43929368959004556"/>
          <c:y val="1.2944252874031831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2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163065214976114"/>
          <c:y val="7.4259853736057924E-2"/>
          <c:w val="0.76426417864405849"/>
          <c:h val="0.646358934551411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accent1"/>
              </a:solidFill>
            </a:ln>
            <a:scene3d>
              <a:camera prst="orthographicFront"/>
              <a:lightRig rig="threePt" dir="t"/>
            </a:scene3d>
            <a:sp3d prstMaterial="softEdge">
              <a:bevelT prst="slope"/>
              <a:contourClr>
                <a:srgbClr val="000000"/>
              </a:contourClr>
            </a:sp3d>
          </c:spPr>
          <c:explosion val="25"/>
          <c:dPt>
            <c:idx val="0"/>
            <c:bubble3D val="0"/>
            <c:spPr>
              <a:solidFill>
                <a:srgbClr val="00B0F0"/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00B050"/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rgbClr val="81DF81"/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7.1761748694589483E-2"/>
                  <c:y val="-4.19556870320193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5221308743472947"/>
                  <c:y val="-5.76565561519651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0366181535384958"/>
                  <c:y val="-0.117106146135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2600822130874342E-2"/>
                  <c:y val="-6.198360584892686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5696033774025109E-2"/>
                  <c:y val="-8.7103610284626791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.11870069992223092"/>
                  <c:y val="-1.63120009328015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 -21,2%</c:v>
                </c:pt>
                <c:pt idx="1">
                  <c:v>Акцизы -20,2%</c:v>
                </c:pt>
                <c:pt idx="2">
                  <c:v>налог на совокупный доход - 28,9%</c:v>
                </c:pt>
                <c:pt idx="3">
                  <c:v>налог на имущество,земельный налог -7,2%</c:v>
                </c:pt>
                <c:pt idx="4">
                  <c:v>доходы от аренды имущества -7,5%</c:v>
                </c:pt>
                <c:pt idx="5">
                  <c:v>доходы от продажи имущества -2,3%</c:v>
                </c:pt>
                <c:pt idx="6">
                  <c:v>прочие поступления -2,3%</c:v>
                </c:pt>
                <c:pt idx="7">
                  <c:v>доходы от оказания платных услуг - 10,4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0.21199999999999999</c:v>
                </c:pt>
                <c:pt idx="1">
                  <c:v>0.20200000000000001</c:v>
                </c:pt>
                <c:pt idx="2">
                  <c:v>0.28899999999999998</c:v>
                </c:pt>
                <c:pt idx="3">
                  <c:v>7.1999999999999995E-2</c:v>
                </c:pt>
                <c:pt idx="4">
                  <c:v>7.4999999999999997E-2</c:v>
                </c:pt>
                <c:pt idx="5">
                  <c:v>2.3E-2</c:v>
                </c:pt>
                <c:pt idx="6">
                  <c:v>2.3E-2</c:v>
                </c:pt>
                <c:pt idx="7">
                  <c:v>0.104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493611820908782E-5"/>
          <c:y val="0.625083067449546"/>
          <c:w val="0.93982954834679022"/>
          <c:h val="0.36715038082603496"/>
        </c:manualLayout>
      </c:layout>
      <c:overlay val="0"/>
      <c:txPr>
        <a:bodyPr rot="0" vert="horz"/>
        <a:lstStyle/>
        <a:p>
          <a:pPr>
            <a:defRPr sz="1100" b="1" baseline="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chemeClr val="tx1"/>
                </a:solidFill>
              </a:rPr>
              <a:t>2019 год</a:t>
            </a:r>
            <a:endParaRPr lang="ru-RU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5903794592378321"/>
          <c:y val="1.5448373845781438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2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625E-2"/>
          <c:y val="0.10014843133929434"/>
          <c:w val="0.96562499999999996"/>
          <c:h val="0.81204547169995867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7493077628281315"/>
          <c:w val="0.99500032500442082"/>
          <c:h val="0.2250692188885331"/>
        </c:manualLayout>
      </c:layout>
      <c:overlay val="0"/>
      <c:txPr>
        <a:bodyPr rot="0" vert="horz"/>
        <a:lstStyle/>
        <a:p>
          <a:pPr>
            <a:defRPr sz="1100" baseline="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solidFill>
                  <a:schemeClr val="tx1"/>
                </a:solidFill>
              </a:rPr>
              <a:t>1 </a:t>
            </a:r>
            <a:r>
              <a:rPr lang="ru-RU" sz="2400" dirty="0" err="1" smtClean="0">
                <a:solidFill>
                  <a:schemeClr val="tx1"/>
                </a:solidFill>
              </a:rPr>
              <a:t>полуг</a:t>
            </a:r>
            <a:r>
              <a:rPr lang="ru-RU" sz="2400" dirty="0" smtClean="0">
                <a:solidFill>
                  <a:schemeClr val="tx1"/>
                </a:solidFill>
              </a:rPr>
              <a:t>. 2022 год</a:t>
            </a:r>
            <a:endParaRPr lang="ru-RU" sz="24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5939701144317301"/>
          <c:y val="5.1777011496127326E-3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2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926755134926289"/>
          <c:y val="0.10273721005892796"/>
          <c:w val="0.76426417864405849"/>
          <c:h val="0.646358934551411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spPr>
            <a:ln>
              <a:solidFill>
                <a:schemeClr val="accent1"/>
              </a:solidFill>
            </a:ln>
            <a:scene3d>
              <a:camera prst="orthographicFront"/>
              <a:lightRig rig="threePt" dir="t"/>
            </a:scene3d>
            <a:sp3d prstMaterial="softEdge">
              <a:bevelT prst="slope"/>
              <a:contourClr>
                <a:srgbClr val="000000"/>
              </a:contourClr>
            </a:sp3d>
          </c:spPr>
          <c:explosion val="33"/>
          <c:dPt>
            <c:idx val="0"/>
            <c:bubble3D val="0"/>
            <c:spPr>
              <a:solidFill>
                <a:srgbClr val="00B0F0"/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00B050"/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rgbClr val="81DF81"/>
              </a:solidFill>
              <a:ln w="25400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 prstMaterial="softEdge">
                <a:bevelT prst="slope"/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0.11761720919897782"/>
                  <c:y val="2.1692937044861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9302299744472841E-2"/>
                  <c:y val="-8.46798753764030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9039273414065105E-2"/>
                  <c:y val="-0.122284051131225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0237751360959882E-2"/>
                  <c:y val="-2.5739901648139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9223419620042217E-2"/>
                  <c:y val="-1.6404139551684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2116987001444284E-2"/>
                  <c:y val="-1.7675530184366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 - 15,5%</c:v>
                </c:pt>
                <c:pt idx="1">
                  <c:v>Акцизы -17,5%</c:v>
                </c:pt>
                <c:pt idx="2">
                  <c:v>налог на совокупный доход - 37,12%</c:v>
                </c:pt>
                <c:pt idx="3">
                  <c:v>налог на имущество,земельный налог -4,5%</c:v>
                </c:pt>
                <c:pt idx="4">
                  <c:v>доходы от аренды имущества -3,7%</c:v>
                </c:pt>
                <c:pt idx="5">
                  <c:v>доходы от продажи имущества - 12,2%</c:v>
                </c:pt>
                <c:pt idx="6">
                  <c:v>прочие поступления -2,7%</c:v>
                </c:pt>
                <c:pt idx="7">
                  <c:v>доходы от оказания платных услуг - 6,8%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0.155</c:v>
                </c:pt>
                <c:pt idx="1">
                  <c:v>0.17499999999999999</c:v>
                </c:pt>
                <c:pt idx="2">
                  <c:v>0.371</c:v>
                </c:pt>
                <c:pt idx="3">
                  <c:v>4.4999999999999998E-2</c:v>
                </c:pt>
                <c:pt idx="4">
                  <c:v>3.6999999999999998E-2</c:v>
                </c:pt>
                <c:pt idx="5">
                  <c:v>0.122</c:v>
                </c:pt>
                <c:pt idx="6">
                  <c:v>2.7E-2</c:v>
                </c:pt>
                <c:pt idx="7">
                  <c:v>6.8000000000000005E-2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579379572449452E-5"/>
          <c:y val="0.60437226285109502"/>
          <c:w val="0.93982954834679022"/>
          <c:h val="0.36715038082603496"/>
        </c:manualLayout>
      </c:layout>
      <c:overlay val="0"/>
      <c:txPr>
        <a:bodyPr rot="0" vert="horz"/>
        <a:lstStyle/>
        <a:p>
          <a:pPr>
            <a:defRPr sz="1100" b="1" baseline="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solidFill>
                  <a:schemeClr val="tx1"/>
                </a:solidFill>
              </a:rPr>
              <a:t>1 </a:t>
            </a:r>
            <a:r>
              <a:rPr lang="ru-RU" sz="1400" dirty="0" err="1" smtClean="0">
                <a:solidFill>
                  <a:schemeClr val="tx1"/>
                </a:solidFill>
              </a:rPr>
              <a:t>полуг</a:t>
            </a:r>
            <a:r>
              <a:rPr lang="ru-RU" sz="1400" dirty="0" smtClean="0">
                <a:solidFill>
                  <a:schemeClr val="tx1"/>
                </a:solidFill>
              </a:rPr>
              <a:t>. 2021- 100,5</a:t>
            </a:r>
          </a:p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млн. </a:t>
            </a:r>
            <a:r>
              <a:rPr lang="ru-RU" sz="1400" dirty="0" err="1" smtClean="0">
                <a:solidFill>
                  <a:schemeClr val="tx1"/>
                </a:solidFill>
              </a:rPr>
              <a:t>руб</a:t>
            </a:r>
            <a:endParaRPr lang="ru-RU" sz="1400" dirty="0" smtClean="0">
              <a:solidFill>
                <a:schemeClr val="tx1"/>
              </a:solidFill>
            </a:endParaRPr>
          </a:p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 sz="1400" dirty="0" smtClean="0">
              <a:solidFill>
                <a:schemeClr val="tx1"/>
              </a:solidFill>
            </a:endParaRPr>
          </a:p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 sz="14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9055392312731537"/>
          <c:y val="2.5747289742969063E-3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2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283481911971462E-2"/>
          <c:y val="0"/>
          <c:w val="0.84169522379706918"/>
          <c:h val="0.709056234108144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dPt>
            <c:idx val="0"/>
            <c:bubble3D val="0"/>
            <c:explosion val="11"/>
          </c:dPt>
          <c:dPt>
            <c:idx val="1"/>
            <c:bubble3D val="0"/>
            <c:explosion val="15"/>
          </c:dPt>
          <c:dPt>
            <c:idx val="2"/>
            <c:bubble3D val="0"/>
            <c:explosion val="13"/>
          </c:dPt>
          <c:dPt>
            <c:idx val="3"/>
            <c:bubble3D val="0"/>
            <c:explosion val="38"/>
          </c:dPt>
          <c:dPt>
            <c:idx val="4"/>
            <c:bubble3D val="0"/>
          </c:dPt>
          <c:dLbls>
            <c:dLbl>
              <c:idx val="1"/>
              <c:layout>
                <c:manualLayout>
                  <c:x val="1.4465825636231989E-2"/>
                  <c:y val="1.5823432790856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5021487076148626"/>
                  <c:y val="-5.522367907280563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30,7%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171768749832394E-2"/>
                  <c:y val="-9.2592930483534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4"/>
                <c:pt idx="0">
                  <c:v>Дотации - 34,8%-35 млн. руб</c:v>
                </c:pt>
                <c:pt idx="1">
                  <c:v>Субсидии -4,6%- 4,6 млн.руб</c:v>
                </c:pt>
                <c:pt idx="2">
                  <c:v>Субвенции -56,7%- 57 млн. руб.</c:v>
                </c:pt>
                <c:pt idx="3">
                  <c:v>Иные межбюджетные трансферты -3,9% -3,9 млн. Руб.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0.34799999999999998</c:v>
                </c:pt>
                <c:pt idx="1">
                  <c:v>4.5999999999999999E-2</c:v>
                </c:pt>
                <c:pt idx="2">
                  <c:v>0.56699999999999995</c:v>
                </c:pt>
                <c:pt idx="3">
                  <c:v>3.9E-2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508334323006256"/>
          <c:y val="0.65846564804711871"/>
          <c:w val="0.72071470028234408"/>
          <c:h val="0.34153435195288123"/>
        </c:manualLayout>
      </c:layout>
      <c:overlay val="0"/>
      <c:spPr>
        <a:effectLst/>
      </c:spPr>
      <c:txPr>
        <a:bodyPr rot="0" spcFirstLastPara="1" vertOverflow="ellipsis" vert="horz" wrap="square" anchor="ctr" anchorCtr="1"/>
        <a:lstStyle/>
        <a:p>
          <a:pPr>
            <a:defRPr lang="ru-RU" sz="1100" b="1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chemeClr val="accent1">
            <a:shade val="30000"/>
            <a:satMod val="115000"/>
          </a:schemeClr>
        </a:gs>
        <a:gs pos="25000">
          <a:schemeClr val="accent1">
            <a:shade val="67500"/>
            <a:satMod val="115000"/>
          </a:schemeClr>
        </a:gs>
        <a:gs pos="100000">
          <a:schemeClr val="accent1">
            <a:shade val="100000"/>
            <a:satMod val="115000"/>
          </a:schemeClr>
        </a:gs>
      </a:gsLst>
      <a:lin ang="5400000" scaled="0"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3200" b="1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3200" b="1" i="0" u="none" strike="noStrike" kern="1200" spc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2018 год</a:t>
            </a:r>
            <a:endParaRPr lang="ru-RU" sz="3200" b="1" i="0" u="none" strike="noStrike" kern="1200" spc="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rich>
      </c:tx>
      <c:layout>
        <c:manualLayout>
          <c:xMode val="edge"/>
          <c:yMode val="edge"/>
          <c:x val="0.25903794592378321"/>
          <c:y val="1.5448373845781438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2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7629357585083172E-4"/>
          <c:y val="0.20571233019459678"/>
          <c:w val="0.79567866568044632"/>
          <c:h val="0.66528584154509685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269429909870424E-2"/>
          <c:y val="0.77493077628281315"/>
          <c:w val="0.93732255013622079"/>
          <c:h val="0.22177154328443782"/>
        </c:manualLayout>
      </c:layout>
      <c:overlay val="0"/>
      <c:txPr>
        <a:bodyPr rot="0" vert="horz"/>
        <a:lstStyle/>
        <a:p>
          <a:pPr>
            <a:defRPr lang="ru-RU" sz="1100" b="1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sz="1600" dirty="0" smtClean="0"/>
              <a:t>1 </a:t>
            </a:r>
            <a:r>
              <a:rPr lang="ru-RU" sz="1600" dirty="0" smtClean="0"/>
              <a:t>полуг.2022г</a:t>
            </a:r>
            <a:r>
              <a:rPr lang="ru-RU" sz="1600" dirty="0" smtClean="0"/>
              <a:t>. –41,9 млн. руб.</a:t>
            </a:r>
            <a:endParaRPr lang="ru-RU" sz="1600" dirty="0"/>
          </a:p>
        </c:rich>
      </c:tx>
      <c:layout>
        <c:manualLayout>
          <c:xMode val="edge"/>
          <c:yMode val="edge"/>
          <c:x val="0.25189705933057249"/>
          <c:y val="7.7241869228907188E-3"/>
        </c:manualLayout>
      </c:layout>
      <c:overlay val="0"/>
    </c:title>
    <c:autoTitleDeleted val="0"/>
    <c:view3D>
      <c:rotX val="30"/>
      <c:rotY val="2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5526387872611855"/>
          <c:y val="0"/>
          <c:w val="0.84169522379706918"/>
          <c:h val="0.709056234108144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dPt>
            <c:idx val="0"/>
            <c:bubble3D val="0"/>
            <c:explosion val="13"/>
          </c:dPt>
          <c:dPt>
            <c:idx val="1"/>
            <c:bubble3D val="0"/>
            <c:explosion val="9"/>
          </c:dPt>
          <c:dPt>
            <c:idx val="2"/>
            <c:bubble3D val="0"/>
            <c:explosion val="12"/>
          </c:dPt>
          <c:dPt>
            <c:idx val="3"/>
            <c:bubble3D val="0"/>
            <c:explosion val="20"/>
          </c:dPt>
          <c:dPt>
            <c:idx val="4"/>
            <c:bubble3D val="0"/>
          </c:dPt>
          <c:dLbls>
            <c:dLbl>
              <c:idx val="1"/>
              <c:layout>
                <c:manualLayout>
                  <c:x val="-4.5705889000838988E-2"/>
                  <c:y val="6.20590776631516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3051816081737986E-2"/>
                  <c:y val="-3.07832163352159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4"/>
                <c:pt idx="0">
                  <c:v>Дотации -21,7% - 35 млн.руб.</c:v>
                </c:pt>
                <c:pt idx="1">
                  <c:v>Субсидии -37,6% - 60,6 млн.руб.</c:v>
                </c:pt>
                <c:pt idx="2">
                  <c:v>Субвенции -37,8% - 60,9 млн.руб</c:v>
                </c:pt>
                <c:pt idx="3">
                  <c:v>Иные межбюджетные трансферты - 2,9% -4,7 млн.руб.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0.217</c:v>
                </c:pt>
                <c:pt idx="1">
                  <c:v>0.376</c:v>
                </c:pt>
                <c:pt idx="2">
                  <c:v>0.378</c:v>
                </c:pt>
                <c:pt idx="3">
                  <c:v>2.9000000000000001E-2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4266345884939984E-2"/>
          <c:y val="0.65589091907282182"/>
          <c:w val="0.80626913101609399"/>
          <c:h val="0.34410908092717812"/>
        </c:manualLayout>
      </c:layout>
      <c:overlay val="0"/>
      <c:spPr>
        <a:effectLst/>
      </c:spPr>
      <c:txPr>
        <a:bodyPr rot="0" spcFirstLastPara="1" vertOverflow="ellipsis" vert="horz" wrap="square" anchor="ctr" anchorCtr="1"/>
        <a:lstStyle/>
        <a:p>
          <a:pPr>
            <a:defRPr lang="ru-RU" sz="1100" b="1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chemeClr val="accent1">
            <a:shade val="30000"/>
            <a:satMod val="115000"/>
          </a:schemeClr>
        </a:gs>
        <a:gs pos="25000">
          <a:schemeClr val="accent1">
            <a:shade val="67500"/>
            <a:satMod val="115000"/>
          </a:schemeClr>
        </a:gs>
        <a:gs pos="100000">
          <a:schemeClr val="accent1">
            <a:shade val="100000"/>
            <a:satMod val="115000"/>
          </a:schemeClr>
        </a:gs>
      </a:gsLst>
      <a:lin ang="5400000" scaled="0"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0.24138</cdr:x>
      <cdr:y>0.01266</cdr:y>
    </cdr:from>
    <cdr:to>
      <cdr:x>0.33621</cdr:x>
      <cdr:y>0.08861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6224" y="72008"/>
          <a:ext cx="79208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18,1</a:t>
          </a:r>
          <a:r>
            <a:rPr lang="ru-RU" sz="1100" dirty="0" smtClean="0"/>
            <a:t>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0.55172</cdr:x>
      <cdr:y>0.01266</cdr:y>
    </cdr:from>
    <cdr:to>
      <cdr:x>0.61207</cdr:x>
      <cdr:y>0.06329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608512" y="72008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0.56034</cdr:x>
      <cdr:y>0.01266</cdr:y>
    </cdr:from>
    <cdr:to>
      <cdr:x>0.64655</cdr:x>
      <cdr:y>0.07595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80520" y="72008"/>
          <a:ext cx="7200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b="1" dirty="0" smtClean="0"/>
            <a:t>16,7</a:t>
          </a:r>
          <a:r>
            <a:rPr lang="ru-RU" sz="1100" b="1" dirty="0" smtClean="0"/>
            <a:t>%</a:t>
          </a:r>
        </a:p>
        <a:p xmlns:a="http://schemas.openxmlformats.org/drawingml/2006/main">
          <a:endParaRPr lang="ru-RU" dirty="0"/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0.5431</cdr:x>
      <cdr:y>0.03676</cdr:y>
    </cdr:from>
    <cdr:to>
      <cdr:x>0.68103</cdr:x>
      <cdr:y>0.13477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536504" y="216024"/>
          <a:ext cx="1152128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0.5431</cdr:x>
      <cdr:y>0.06126</cdr:y>
    </cdr:from>
    <cdr:to>
      <cdr:x>0.66379</cdr:x>
      <cdr:y>0.15928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536504" y="360040"/>
          <a:ext cx="100811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0.32</cdr:x>
      <cdr:y>0.09071</cdr:y>
    </cdr:from>
    <cdr:to>
      <cdr:x>0.8</cdr:x>
      <cdr:y>0.17878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52128" y="444977"/>
          <a:ext cx="1728192" cy="4320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48,5 </a:t>
          </a:r>
          <a:r>
            <a:rPr lang="ru-RU" sz="1800" dirty="0" smtClean="0"/>
            <a:t>млн. руб.</a:t>
          </a:r>
          <a:endParaRPr lang="ru-RU" sz="18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0.76991</cdr:x>
      <cdr:y>0.05839</cdr:y>
    </cdr:from>
    <cdr:to>
      <cdr:x>0.98885</cdr:x>
      <cdr:y>0.24377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15486" y="2880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0.78855</cdr:x>
      <cdr:y>0</cdr:y>
    </cdr:from>
    <cdr:to>
      <cdr:x>0.87919</cdr:x>
      <cdr:y>0.0641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264696" y="0"/>
          <a:ext cx="7200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0.18128</cdr:x>
      <cdr:y>0.08974</cdr:y>
    </cdr:from>
    <cdr:to>
      <cdr:x>0.27191</cdr:x>
      <cdr:y>0.14925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440160" y="504056"/>
          <a:ext cx="720080" cy="3342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0.48945</cdr:x>
      <cdr:y>0.56</cdr:y>
    </cdr:from>
    <cdr:to>
      <cdr:x>0.59821</cdr:x>
      <cdr:y>0.61951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3888456" y="3145309"/>
          <a:ext cx="864071" cy="3342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4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0.2266</cdr:x>
      <cdr:y>0.08974</cdr:y>
    </cdr:from>
    <cdr:to>
      <cdr:x>0.41694</cdr:x>
      <cdr:y>0.1923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0200" y="504056"/>
          <a:ext cx="1512164" cy="576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+64,9 млн. руб</a:t>
          </a:r>
          <a:r>
            <a:rPr lang="ru-RU" sz="1100" dirty="0" smtClean="0"/>
            <a:t>.</a:t>
          </a:r>
          <a:endParaRPr lang="ru-RU" sz="11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0.3945</cdr:x>
      <cdr:y>0.5</cdr:y>
    </cdr:from>
    <cdr:to>
      <cdr:x>0.54128</cdr:x>
      <cdr:y>0.65278</cdr:y>
    </cdr:to>
    <cdr:sp macro="" textlink="">
      <cdr:nvSpPr>
        <cdr:cNvPr id="2" name="Стрелка влево 1"/>
        <cdr:cNvSpPr/>
      </cdr:nvSpPr>
      <cdr:spPr>
        <a:xfrm xmlns:a="http://schemas.openxmlformats.org/drawingml/2006/main">
          <a:off x="3096344" y="2592288"/>
          <a:ext cx="1152057" cy="792099"/>
        </a:xfrm>
        <a:prstGeom xmlns:a="http://schemas.openxmlformats.org/drawingml/2006/main" prst="leftArrow">
          <a:avLst/>
        </a:prstGeom>
        <a:solidFill xmlns:a="http://schemas.openxmlformats.org/drawingml/2006/main">
          <a:schemeClr val="accent3">
            <a:lumMod val="7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0.42202</cdr:x>
      <cdr:y>0.54167</cdr:y>
    </cdr:from>
    <cdr:to>
      <cdr:x>0.54129</cdr:x>
      <cdr:y>0.61111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12368" y="2808312"/>
          <a:ext cx="936135" cy="3600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90,2%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" y="8"/>
            <a:ext cx="2919565" cy="49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392" tIns="44198" rIns="88392" bIns="44198" numCol="1" anchor="t" anchorCtr="0" compatLnSpc="1">
            <a:prstTxWarp prst="textNoShape">
              <a:avLst/>
            </a:prstTxWarp>
          </a:bodyPr>
          <a:lstStyle>
            <a:lvl1pPr defTabSz="884766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641" y="8"/>
            <a:ext cx="2919565" cy="49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392" tIns="44198" rIns="88392" bIns="44198" numCol="1" anchor="t" anchorCtr="0" compatLnSpc="1">
            <a:prstTxWarp prst="textNoShape">
              <a:avLst/>
            </a:prstTxWarp>
          </a:bodyPr>
          <a:lstStyle>
            <a:lvl1pPr algn="r" defTabSz="884766">
              <a:defRPr sz="1200"/>
            </a:lvl1pPr>
          </a:lstStyle>
          <a:p>
            <a:pPr>
              <a:defRPr/>
            </a:pPr>
            <a:fld id="{166032A6-4DB8-43AB-8C50-BED8E526FFC9}" type="datetime1">
              <a:rPr lang="ru-RU"/>
              <a:pPr>
                <a:defRPr/>
              </a:pPr>
              <a:t>14.07.2022</a:t>
            </a:fld>
            <a:endParaRPr lang="ru-RU" dirty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" y="9370951"/>
            <a:ext cx="2919565" cy="49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392" tIns="44198" rIns="88392" bIns="44198" numCol="1" anchor="b" anchorCtr="0" compatLnSpc="1">
            <a:prstTxWarp prst="textNoShape">
              <a:avLst/>
            </a:prstTxWarp>
          </a:bodyPr>
          <a:lstStyle>
            <a:lvl1pPr defTabSz="884766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641" y="9370951"/>
            <a:ext cx="2919565" cy="49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392" tIns="44198" rIns="88392" bIns="44198" numCol="1" anchor="b" anchorCtr="0" compatLnSpc="1">
            <a:prstTxWarp prst="textNoShape">
              <a:avLst/>
            </a:prstTxWarp>
          </a:bodyPr>
          <a:lstStyle>
            <a:lvl1pPr algn="r" defTabSz="884766">
              <a:defRPr sz="1200"/>
            </a:lvl1pPr>
          </a:lstStyle>
          <a:p>
            <a:pPr>
              <a:defRPr/>
            </a:pPr>
            <a:fld id="{4A317D93-0B9D-4D73-899B-0DECF9A52E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2451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" y="8"/>
            <a:ext cx="2919565" cy="49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392" tIns="44198" rIns="88392" bIns="44198" numCol="1" anchor="t" anchorCtr="0" compatLnSpc="1">
            <a:prstTxWarp prst="textNoShape">
              <a:avLst/>
            </a:prstTxWarp>
          </a:bodyPr>
          <a:lstStyle>
            <a:lvl1pPr defTabSz="884766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641" y="8"/>
            <a:ext cx="2919565" cy="49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392" tIns="44198" rIns="88392" bIns="44198" numCol="1" anchor="t" anchorCtr="0" compatLnSpc="1">
            <a:prstTxWarp prst="textNoShape">
              <a:avLst/>
            </a:prstTxWarp>
          </a:bodyPr>
          <a:lstStyle>
            <a:lvl1pPr algn="r" defTabSz="884766">
              <a:defRPr sz="1200"/>
            </a:lvl1pPr>
          </a:lstStyle>
          <a:p>
            <a:pPr>
              <a:defRPr/>
            </a:pPr>
            <a:fld id="{9E43E0CC-9CE6-4FE2-BE06-BC3DF3704D9A}" type="datetime1">
              <a:rPr lang="ru-RU"/>
              <a:pPr>
                <a:defRPr/>
              </a:pPr>
              <a:t>14.07.2022</a:t>
            </a:fld>
            <a:endParaRPr lang="ru-RU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7413" y="730250"/>
            <a:ext cx="4960937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268" y="4685484"/>
            <a:ext cx="5389247" cy="4440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392" tIns="44198" rIns="88392" bIns="441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1" y="9370951"/>
            <a:ext cx="2919565" cy="49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392" tIns="44198" rIns="88392" bIns="44198" numCol="1" anchor="b" anchorCtr="0" compatLnSpc="1">
            <a:prstTxWarp prst="textNoShape">
              <a:avLst/>
            </a:prstTxWarp>
          </a:bodyPr>
          <a:lstStyle>
            <a:lvl1pPr defTabSz="884766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641" y="9370951"/>
            <a:ext cx="2919565" cy="49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392" tIns="44198" rIns="88392" bIns="44198" numCol="1" anchor="b" anchorCtr="0" compatLnSpc="1">
            <a:prstTxWarp prst="textNoShape">
              <a:avLst/>
            </a:prstTxWarp>
          </a:bodyPr>
          <a:lstStyle>
            <a:lvl1pPr algn="r" defTabSz="884766">
              <a:defRPr sz="1200"/>
            </a:lvl1pPr>
          </a:lstStyle>
          <a:p>
            <a:pPr>
              <a:defRPr/>
            </a:pPr>
            <a:fld id="{0342AC73-F062-4020-892A-D866396633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237708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9E43E0CC-9CE6-4FE2-BE06-BC3DF3704D9A}" type="datetime1">
              <a:rPr lang="ru-RU" smtClean="0"/>
              <a:pPr>
                <a:defRPr/>
              </a:pPr>
              <a:t>14.07.2022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42AC73-F062-4020-892A-D86639663350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049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F6549-2468-4160-983E-7B9F055933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EDFB3-863D-4FB0-BF26-ECF45E4ED3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BD837-1F74-4A03-8261-F4FE250DCB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98A7A-26AB-4B0F-8914-61A2F1B9A0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4DEA7-039B-4C38-9D17-CC3493E0ED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C1447-254E-482C-A30C-0FD0622D09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F29E7-70EC-4F68-BE17-8DF773D3ED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AAEFC-28B9-4305-AC38-538B1010A3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A2A8D-A4CA-407C-AA85-C885C3A6E4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D28D1-802C-4268-AD2D-B4B53487FA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F30DD-8B02-4D50-974A-FCC6BA741F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FBA74-0233-4759-93C8-0A9BEFC9F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BD60E-EB93-4819-81C8-C2324FBC46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dirty="0"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B2B2B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75F6A68-238B-45EB-8B8A-763DB867DA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-19179" y="-47249"/>
            <a:ext cx="9144000" cy="2997200"/>
          </a:xfrm>
          <a:prstGeom prst="rect">
            <a:avLst/>
          </a:prstGeom>
          <a:gradFill rotWithShape="1">
            <a:gsLst>
              <a:gs pos="0">
                <a:srgbClr val="0C1900"/>
              </a:gs>
              <a:gs pos="100000">
                <a:srgbClr val="336600">
                  <a:alpha val="96001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-76835" y="2708920"/>
            <a:ext cx="9144000" cy="3860800"/>
          </a:xfrm>
          <a:prstGeom prst="rect">
            <a:avLst/>
          </a:prstGeom>
          <a:gradFill rotWithShape="1">
            <a:gsLst>
              <a:gs pos="0">
                <a:srgbClr val="FFFFCC">
                  <a:alpha val="73000"/>
                </a:srgbClr>
              </a:gs>
              <a:gs pos="100000">
                <a:srgbClr val="996600">
                  <a:alpha val="7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827088" y="1268413"/>
            <a:ext cx="7632700" cy="396078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  исполнении бюджета муниципального образования  </a:t>
            </a:r>
            <a:r>
              <a:rPr lang="ru-RU" sz="26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Арсеньевский</a:t>
            </a:r>
            <a:r>
              <a:rPr lang="ru-RU" sz="2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за 1 полугодие 2022 года</a:t>
            </a:r>
            <a:endParaRPr lang="ru-RU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9F30DD-8B02-4D50-974A-FCC6BA741FBF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7" name="Рисунок 6" descr="C:\Documents and Settings\Admin\Рабочий стол\i.jpg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3581271" y="3629670"/>
            <a:ext cx="19431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4290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Заголовок 1"/>
          <p:cNvSpPr>
            <a:spLocks noGrp="1"/>
          </p:cNvSpPr>
          <p:nvPr>
            <p:ph type="title"/>
          </p:nvPr>
        </p:nvSpPr>
        <p:spPr bwMode="auto">
          <a:xfrm>
            <a:off x="467544" y="116632"/>
            <a:ext cx="8229600" cy="1000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тоги исполнения бюджета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Арсеньевского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на 01.07.2022 года от плана (млн. руб.)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BD28D1-802C-4268-AD2D-B4B53487FAD3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1465119"/>
              </p:ext>
            </p:extLst>
          </p:nvPr>
        </p:nvGraphicFramePr>
        <p:xfrm>
          <a:off x="323528" y="980728"/>
          <a:ext cx="83529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5593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Заголовок 1"/>
          <p:cNvSpPr>
            <a:spLocks noGrp="1"/>
          </p:cNvSpPr>
          <p:nvPr>
            <p:ph type="title"/>
          </p:nvPr>
        </p:nvSpPr>
        <p:spPr bwMode="auto">
          <a:xfrm>
            <a:off x="467544" y="0"/>
            <a:ext cx="8229600" cy="1000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исполнения бюджета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Арсеньевского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            на 01.07.2021 и 01.07.2022 годы(млн. руб.)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BD28D1-802C-4268-AD2D-B4B53487FAD3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568285790"/>
              </p:ext>
            </p:extLst>
          </p:nvPr>
        </p:nvGraphicFramePr>
        <p:xfrm>
          <a:off x="323528" y="980728"/>
          <a:ext cx="8352928" cy="5877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249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25656" y="188640"/>
            <a:ext cx="7334776" cy="337751"/>
          </a:xfrm>
        </p:spPr>
        <p:txBody>
          <a:bodyPr>
            <a:no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муниципального образования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Арсеньевский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 (млн. р.)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945780468"/>
              </p:ext>
            </p:extLst>
          </p:nvPr>
        </p:nvGraphicFramePr>
        <p:xfrm>
          <a:off x="1115616" y="1073974"/>
          <a:ext cx="6912767" cy="5379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2898196" y="2276434"/>
            <a:ext cx="864096" cy="28008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200" b="1" dirty="0"/>
          </a:p>
          <a:p>
            <a:endParaRPr lang="ru-RU" sz="1400" b="1" dirty="0"/>
          </a:p>
        </p:txBody>
      </p:sp>
      <p:sp>
        <p:nvSpPr>
          <p:cNvPr id="16" name="TextBox 1"/>
          <p:cNvSpPr txBox="1"/>
          <p:nvPr/>
        </p:nvSpPr>
        <p:spPr>
          <a:xfrm>
            <a:off x="4362306" y="1874939"/>
            <a:ext cx="918761" cy="17805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/>
          </a:p>
        </p:txBody>
      </p:sp>
      <p:sp>
        <p:nvSpPr>
          <p:cNvPr id="25" name="TextBox 1"/>
          <p:cNvSpPr txBox="1"/>
          <p:nvPr/>
        </p:nvSpPr>
        <p:spPr>
          <a:xfrm>
            <a:off x="5820030" y="1463596"/>
            <a:ext cx="778389" cy="28008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200" b="1" dirty="0"/>
          </a:p>
          <a:p>
            <a:endParaRPr lang="ru-RU" sz="1200" b="1" dirty="0" smtClean="0"/>
          </a:p>
          <a:p>
            <a:endParaRPr lang="ru-RU" sz="1400" b="1" dirty="0"/>
          </a:p>
        </p:txBody>
      </p:sp>
      <p:sp>
        <p:nvSpPr>
          <p:cNvPr id="42" name="Freeform 71"/>
          <p:cNvSpPr>
            <a:spLocks/>
          </p:cNvSpPr>
          <p:nvPr/>
        </p:nvSpPr>
        <p:spPr bwMode="gray">
          <a:xfrm>
            <a:off x="4500363" y="4653136"/>
            <a:ext cx="780703" cy="648072"/>
          </a:xfrm>
          <a:custGeom>
            <a:avLst/>
            <a:gdLst>
              <a:gd name="T0" fmla="*/ 0 w 982"/>
              <a:gd name="T1" fmla="*/ 2147483647 h 774"/>
              <a:gd name="T2" fmla="*/ 2147483647 w 982"/>
              <a:gd name="T3" fmla="*/ 2147483647 h 774"/>
              <a:gd name="T4" fmla="*/ 2147483647 w 982"/>
              <a:gd name="T5" fmla="*/ 2147483647 h 774"/>
              <a:gd name="T6" fmla="*/ 2147483647 w 982"/>
              <a:gd name="T7" fmla="*/ 2147483647 h 774"/>
              <a:gd name="T8" fmla="*/ 2147483647 w 982"/>
              <a:gd name="T9" fmla="*/ 2147483647 h 774"/>
              <a:gd name="T10" fmla="*/ 2147483647 w 982"/>
              <a:gd name="T11" fmla="*/ 2147483647 h 774"/>
              <a:gd name="T12" fmla="*/ 2147483647 w 982"/>
              <a:gd name="T13" fmla="*/ 2147483647 h 774"/>
              <a:gd name="T14" fmla="*/ 2147483647 w 982"/>
              <a:gd name="T15" fmla="*/ 2147483647 h 774"/>
              <a:gd name="T16" fmla="*/ 2147483647 w 982"/>
              <a:gd name="T17" fmla="*/ 2147483647 h 774"/>
              <a:gd name="T18" fmla="*/ 2147483647 w 982"/>
              <a:gd name="T19" fmla="*/ 2147483647 h 774"/>
              <a:gd name="T20" fmla="*/ 2147483647 w 982"/>
              <a:gd name="T21" fmla="*/ 2147483647 h 774"/>
              <a:gd name="T22" fmla="*/ 2147483647 w 982"/>
              <a:gd name="T23" fmla="*/ 2147483647 h 774"/>
              <a:gd name="T24" fmla="*/ 2147483647 w 982"/>
              <a:gd name="T25" fmla="*/ 2147483647 h 774"/>
              <a:gd name="T26" fmla="*/ 2147483647 w 982"/>
              <a:gd name="T27" fmla="*/ 2147483647 h 774"/>
              <a:gd name="T28" fmla="*/ 2147483647 w 982"/>
              <a:gd name="T29" fmla="*/ 2147483647 h 774"/>
              <a:gd name="T30" fmla="*/ 2147483647 w 982"/>
              <a:gd name="T31" fmla="*/ 2147483647 h 774"/>
              <a:gd name="T32" fmla="*/ 2147483647 w 982"/>
              <a:gd name="T33" fmla="*/ 2147483647 h 774"/>
              <a:gd name="T34" fmla="*/ 2147483647 w 982"/>
              <a:gd name="T35" fmla="*/ 2147483647 h 774"/>
              <a:gd name="T36" fmla="*/ 2147483647 w 982"/>
              <a:gd name="T37" fmla="*/ 2147483647 h 774"/>
              <a:gd name="T38" fmla="*/ 2147483647 w 982"/>
              <a:gd name="T39" fmla="*/ 2147483647 h 774"/>
              <a:gd name="T40" fmla="*/ 2147483647 w 982"/>
              <a:gd name="T41" fmla="*/ 2147483647 h 774"/>
              <a:gd name="T42" fmla="*/ 2147483647 w 982"/>
              <a:gd name="T43" fmla="*/ 2147483647 h 774"/>
              <a:gd name="T44" fmla="*/ 2147483647 w 982"/>
              <a:gd name="T45" fmla="*/ 2147483647 h 774"/>
              <a:gd name="T46" fmla="*/ 2147483647 w 982"/>
              <a:gd name="T47" fmla="*/ 2147483647 h 774"/>
              <a:gd name="T48" fmla="*/ 2147483647 w 982"/>
              <a:gd name="T49" fmla="*/ 2147483647 h 774"/>
              <a:gd name="T50" fmla="*/ 2147483647 w 982"/>
              <a:gd name="T51" fmla="*/ 2147483647 h 774"/>
              <a:gd name="T52" fmla="*/ 2147483647 w 982"/>
              <a:gd name="T53" fmla="*/ 0 h 774"/>
              <a:gd name="T54" fmla="*/ 2147483647 w 982"/>
              <a:gd name="T55" fmla="*/ 2147483647 h 774"/>
              <a:gd name="T56" fmla="*/ 2147483647 w 982"/>
              <a:gd name="T57" fmla="*/ 2147483647 h 774"/>
              <a:gd name="T58" fmla="*/ 2147483647 w 982"/>
              <a:gd name="T59" fmla="*/ 2147483647 h 774"/>
              <a:gd name="T60" fmla="*/ 2147483647 w 982"/>
              <a:gd name="T61" fmla="*/ 2147483647 h 774"/>
              <a:gd name="T62" fmla="*/ 2147483647 w 982"/>
              <a:gd name="T63" fmla="*/ 2147483647 h 774"/>
              <a:gd name="T64" fmla="*/ 2147483647 w 982"/>
              <a:gd name="T65" fmla="*/ 2147483647 h 774"/>
              <a:gd name="T66" fmla="*/ 2147483647 w 982"/>
              <a:gd name="T67" fmla="*/ 2147483647 h 774"/>
              <a:gd name="T68" fmla="*/ 2147483647 w 982"/>
              <a:gd name="T69" fmla="*/ 2147483647 h 774"/>
              <a:gd name="T70" fmla="*/ 2147483647 w 982"/>
              <a:gd name="T71" fmla="*/ 2147483647 h 774"/>
              <a:gd name="T72" fmla="*/ 2147483647 w 982"/>
              <a:gd name="T73" fmla="*/ 2147483647 h 774"/>
              <a:gd name="T74" fmla="*/ 2147483647 w 982"/>
              <a:gd name="T75" fmla="*/ 2147483647 h 774"/>
              <a:gd name="T76" fmla="*/ 2147483647 w 982"/>
              <a:gd name="T77" fmla="*/ 2147483647 h 774"/>
              <a:gd name="T78" fmla="*/ 2147483647 w 982"/>
              <a:gd name="T79" fmla="*/ 2147483647 h 774"/>
              <a:gd name="T80" fmla="*/ 2147483647 w 982"/>
              <a:gd name="T81" fmla="*/ 2147483647 h 774"/>
              <a:gd name="T82" fmla="*/ 2147483647 w 982"/>
              <a:gd name="T83" fmla="*/ 2147483647 h 774"/>
              <a:gd name="T84" fmla="*/ 2147483647 w 982"/>
              <a:gd name="T85" fmla="*/ 2147483647 h 774"/>
              <a:gd name="T86" fmla="*/ 2147483647 w 982"/>
              <a:gd name="T87" fmla="*/ 2147483647 h 774"/>
              <a:gd name="T88" fmla="*/ 2147483647 w 982"/>
              <a:gd name="T89" fmla="*/ 2147483647 h 774"/>
              <a:gd name="T90" fmla="*/ 2147483647 w 982"/>
              <a:gd name="T91" fmla="*/ 2147483647 h 774"/>
              <a:gd name="T92" fmla="*/ 2147483647 w 982"/>
              <a:gd name="T93" fmla="*/ 2147483647 h 774"/>
              <a:gd name="T94" fmla="*/ 2147483647 w 982"/>
              <a:gd name="T95" fmla="*/ 2147483647 h 774"/>
              <a:gd name="T96" fmla="*/ 2147483647 w 982"/>
              <a:gd name="T97" fmla="*/ 2147483647 h 774"/>
              <a:gd name="T98" fmla="*/ 2147483647 w 982"/>
              <a:gd name="T99" fmla="*/ 2147483647 h 774"/>
              <a:gd name="T100" fmla="*/ 2147483647 w 982"/>
              <a:gd name="T101" fmla="*/ 2147483647 h 774"/>
              <a:gd name="T102" fmla="*/ 2147483647 w 982"/>
              <a:gd name="T103" fmla="*/ 2147483647 h 774"/>
              <a:gd name="T104" fmla="*/ 0 w 982"/>
              <a:gd name="T105" fmla="*/ 2147483647 h 774"/>
              <a:gd name="T106" fmla="*/ 0 w 982"/>
              <a:gd name="T107" fmla="*/ 2147483647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>
            <a:gsLst>
              <a:gs pos="0">
                <a:schemeClr val="accent1"/>
              </a:gs>
              <a:gs pos="97000">
                <a:srgbClr val="92D050"/>
              </a:gs>
            </a:gsLst>
            <a:lin ang="0" scaled="1"/>
          </a:gradFill>
          <a:ln>
            <a:noFill/>
          </a:ln>
          <a:extLst/>
        </p:spPr>
        <p:txBody>
          <a:bodyPr/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+17,8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793207" y="6320390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1400" b="1" dirty="0" smtClean="0">
                <a:solidFill>
                  <a:srgbClr val="B2B2B2"/>
                </a:solidFill>
                <a:latin typeface="Arial" pitchFamily="34" charset="0"/>
              </a:rPr>
              <a:t>4</a:t>
            </a:r>
            <a:endParaRPr lang="ru-RU" sz="1400" b="1" dirty="0">
              <a:solidFill>
                <a:srgbClr val="B2B2B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55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16632"/>
            <a:ext cx="6858000" cy="33775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и неналоговых доходов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МО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Арсеньевский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 (%)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152679643"/>
              </p:ext>
            </p:extLst>
          </p:nvPr>
        </p:nvGraphicFramePr>
        <p:xfrm>
          <a:off x="827584" y="1475676"/>
          <a:ext cx="3600400" cy="4905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1262390073"/>
              </p:ext>
            </p:extLst>
          </p:nvPr>
        </p:nvGraphicFramePr>
        <p:xfrm>
          <a:off x="4572000" y="1484784"/>
          <a:ext cx="360040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777318" y="6381328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1400" b="1" dirty="0" smtClean="0">
                <a:solidFill>
                  <a:srgbClr val="B2B2B2"/>
                </a:solidFill>
                <a:latin typeface="Arial" pitchFamily="34" charset="0"/>
              </a:rPr>
              <a:t>5</a:t>
            </a:r>
            <a:endParaRPr lang="ru-RU" sz="1400" b="1" dirty="0">
              <a:solidFill>
                <a:srgbClr val="B2B2B2"/>
              </a:solidFill>
              <a:latin typeface="Arial" pitchFamily="34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047789156"/>
              </p:ext>
            </p:extLst>
          </p:nvPr>
        </p:nvGraphicFramePr>
        <p:xfrm>
          <a:off x="4860032" y="1615872"/>
          <a:ext cx="3600400" cy="4905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15816" y="2060848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12,4  млн. </a:t>
            </a:r>
            <a:r>
              <a:rPr lang="ru-RU" dirty="0" err="1" smtClean="0"/>
              <a:t>руб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000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16632"/>
            <a:ext cx="6858000" cy="337751"/>
          </a:xfrm>
        </p:spPr>
        <p:txBody>
          <a:bodyPr>
            <a:no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безвозмездных поступлений в бюджет МО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Арсеньевский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254632285"/>
              </p:ext>
            </p:extLst>
          </p:nvPr>
        </p:nvGraphicFramePr>
        <p:xfrm>
          <a:off x="323528" y="1046779"/>
          <a:ext cx="4176464" cy="4932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429173253"/>
              </p:ext>
            </p:extLst>
          </p:nvPr>
        </p:nvGraphicFramePr>
        <p:xfrm>
          <a:off x="4693536" y="1052736"/>
          <a:ext cx="4380360" cy="497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777318" y="6381328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1400" b="1" dirty="0" smtClean="0">
                <a:solidFill>
                  <a:srgbClr val="B2B2B2"/>
                </a:solidFill>
                <a:latin typeface="Arial" pitchFamily="34" charset="0"/>
              </a:rPr>
              <a:t>6</a:t>
            </a:r>
            <a:endParaRPr lang="ru-RU" sz="1400" b="1" dirty="0">
              <a:solidFill>
                <a:srgbClr val="B2B2B2"/>
              </a:solidFill>
              <a:latin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922687727"/>
              </p:ext>
            </p:extLst>
          </p:nvPr>
        </p:nvGraphicFramePr>
        <p:xfrm>
          <a:off x="4884906" y="1052736"/>
          <a:ext cx="4176464" cy="4932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63844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МО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Арсеньевский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расходам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1 полугодие 2021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полугодие 2022 годы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</a:t>
            </a:r>
            <a:endParaRPr lang="ru-RU" sz="2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BD28D1-802C-4268-AD2D-B4B53487FAD3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0084781"/>
              </p:ext>
            </p:extLst>
          </p:nvPr>
        </p:nvGraphicFramePr>
        <p:xfrm>
          <a:off x="539552" y="908720"/>
          <a:ext cx="7944544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676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FBD28D1-802C-4268-AD2D-B4B53487FAD3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2762849"/>
              </p:ext>
            </p:extLst>
          </p:nvPr>
        </p:nvGraphicFramePr>
        <p:xfrm>
          <a:off x="755576" y="1397000"/>
          <a:ext cx="7704856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бъем муниципального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долга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Арсеньевский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139952" y="1556792"/>
            <a:ext cx="1152120" cy="61254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26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Удельный вес программных расходов в бюджете МО </a:t>
            </a:r>
            <a:r>
              <a:rPr lang="ru-RU" sz="2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Арсеньевский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район за 1 полугодие 2022 года</a:t>
            </a:r>
          </a:p>
          <a:p>
            <a:pPr marL="0" indent="0" algn="ctr">
              <a:buNone/>
            </a:pP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098A7A-26AB-4B0F-8914-61A2F1B9A00A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15845225"/>
              </p:ext>
            </p:extLst>
          </p:nvPr>
        </p:nvGraphicFramePr>
        <p:xfrm>
          <a:off x="683568" y="908720"/>
          <a:ext cx="784887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6051194"/>
      </p:ext>
    </p:extLst>
  </p:cSld>
  <p:clrMapOvr>
    <a:masterClrMapping/>
  </p:clrMapOvr>
</p:sld>
</file>

<file path=ppt/theme/theme1.xml><?xml version="1.0" encoding="utf-8"?>
<a:theme xmlns:a="http://schemas.openxmlformats.org/drawingml/2006/main" name="в_печать_24_05_2010_Слайды Деп_Финансов_Погудин">
  <a:themeElements>
    <a:clrScheme name="Сочин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очин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чин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в_печать_24_05_2010_Слайды Деп_Финансов_Погудин</Template>
  <TotalTime>9552</TotalTime>
  <Words>237</Words>
  <Application>Microsoft Office PowerPoint</Application>
  <PresentationFormat>Экран (4:3)</PresentationFormat>
  <Paragraphs>83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в_печать_24_05_2010_Слайды Деп_Финансов_Погудин</vt:lpstr>
      <vt:lpstr>  «Об  исполнении бюджета муниципального образования  Арсеньевский район» за 1 полугодие 2022 года</vt:lpstr>
      <vt:lpstr>Итоги исполнения бюджета Арсеньевского района на 01.07.2022 года от плана (млн. руб.)    )</vt:lpstr>
      <vt:lpstr>Основные параметры исполнения бюджета Арсеньевского района             на 01.07.2021 и 01.07.2022 годы(млн. руб.)</vt:lpstr>
      <vt:lpstr>Налоговые и неналоговые доходы бюджета муниципального образования Арсеньевский район (млн. р.)</vt:lpstr>
      <vt:lpstr>Анализ исполнения  налоговых и неналоговых доходов бюджета МО Арсеньевский район (%)</vt:lpstr>
      <vt:lpstr>Структура безвозмездных поступлений в бюджет МО Арсеньевский район</vt:lpstr>
      <vt:lpstr>Анализ исполнения бюджета МО Арсеньевский район по расходам за 1 полугодие 2021 и 1 полугодие 2022 годы (млн. рублей)</vt:lpstr>
      <vt:lpstr>Объем муниципального долга МО Арсеньевский район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Губернаторский совет Тульской области    О проекте закона Тульской области  «Об исполнении бюджета Тульской области за 2009 год »</dc:title>
  <dc:creator>Адинистратор</dc:creator>
  <cp:lastModifiedBy>Пользователь Windows</cp:lastModifiedBy>
  <cp:revision>823</cp:revision>
  <cp:lastPrinted>2022-04-12T13:36:53Z</cp:lastPrinted>
  <dcterms:created xsi:type="dcterms:W3CDTF">2010-05-21T07:19:44Z</dcterms:created>
  <dcterms:modified xsi:type="dcterms:W3CDTF">2022-07-14T08:53:47Z</dcterms:modified>
</cp:coreProperties>
</file>